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5"/>
  </p:notesMasterIdLst>
  <p:handoutMasterIdLst>
    <p:handoutMasterId r:id="rId12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703" r:id="rId97"/>
    <p:sldId id="3718" r:id="rId98"/>
    <p:sldId id="3714" r:id="rId99"/>
    <p:sldId id="3704" r:id="rId100"/>
    <p:sldId id="3708" r:id="rId101"/>
    <p:sldId id="3709" r:id="rId102"/>
    <p:sldId id="3712" r:id="rId103"/>
    <p:sldId id="3710" r:id="rId104"/>
    <p:sldId id="3711" r:id="rId105"/>
    <p:sldId id="3681" r:id="rId106"/>
    <p:sldId id="3694" r:id="rId107"/>
    <p:sldId id="3695" r:id="rId108"/>
    <p:sldId id="3705" r:id="rId109"/>
    <p:sldId id="3647" r:id="rId110"/>
    <p:sldId id="3637" r:id="rId111"/>
    <p:sldId id="3642" r:id="rId112"/>
    <p:sldId id="3638" r:id="rId113"/>
    <p:sldId id="3639" r:id="rId114"/>
    <p:sldId id="3640" r:id="rId115"/>
    <p:sldId id="3644" r:id="rId116"/>
    <p:sldId id="3645" r:id="rId117"/>
    <p:sldId id="3646" r:id="rId118"/>
    <p:sldId id="3629" r:id="rId119"/>
    <p:sldId id="3630" r:id="rId120"/>
    <p:sldId id="3631" r:id="rId121"/>
    <p:sldId id="3628" r:id="rId122"/>
    <p:sldId id="3715" r:id="rId123"/>
    <p:sldId id="3717" r:id="rId12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118</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parameters</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81407"/>
                <a:ext cx="8534400" cy="47193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81407"/>
                <a:ext cx="8534400" cy="4719393"/>
              </a:xfrm>
              <a:prstGeom prst="rect">
                <a:avLst/>
              </a:prstGeom>
              <a:blipFill>
                <a:blip r:embed="rId2"/>
                <a:stretch>
                  <a:fillRect l="-148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85759659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0" y="1752600"/>
                <a:ext cx="7953839" cy="391832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0" y="1752600"/>
                <a:ext cx="7953839" cy="3918321"/>
              </a:xfrm>
              <a:prstGeom prst="rect">
                <a:avLst/>
              </a:prstGeom>
              <a:blipFill>
                <a:blip r:embed="rId2"/>
                <a:stretch>
                  <a:fillRect l="-191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811475642"/>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050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050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197378" y="1600200"/>
            <a:ext cx="6308322"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ML-KEM-87</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graphicFrame>
        <p:nvGraphicFramePr>
          <p:cNvPr id="5" name="Table 4">
            <a:extLst>
              <a:ext uri="{FF2B5EF4-FFF2-40B4-BE49-F238E27FC236}">
                <a16:creationId xmlns:a16="http://schemas.microsoft.com/office/drawing/2014/main" id="{491B09B3-B6BD-03F6-1177-87D5C920AAA7}"/>
              </a:ext>
            </a:extLst>
          </p:cNvPr>
          <p:cNvGraphicFramePr>
            <a:graphicFrameLocks noGrp="1"/>
          </p:cNvGraphicFramePr>
          <p:nvPr>
            <p:extLst>
              <p:ext uri="{D42A27DB-BD31-4B8C-83A1-F6EECF244321}">
                <p14:modId xmlns:p14="http://schemas.microsoft.com/office/powerpoint/2010/main" val="645015637"/>
              </p:ext>
            </p:extLst>
          </p:nvPr>
        </p:nvGraphicFramePr>
        <p:xfrm>
          <a:off x="457200" y="2381932"/>
          <a:ext cx="8001000" cy="74168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371534">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600200">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Size (bytes)</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650966581"/>
                  </a:ext>
                </a:extLst>
              </a:tr>
            </a:tbl>
          </a:graphicData>
        </a:graphic>
      </p:graphicFrame>
    </p:spTree>
    <p:extLst>
      <p:ext uri="{BB962C8B-B14F-4D97-AF65-F5344CB8AC3E}">
        <p14:creationId xmlns:p14="http://schemas.microsoft.com/office/powerpoint/2010/main" val="90590709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109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116</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118</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119</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123</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2954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2954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763000" cy="5029200"/>
              </a:xfrm>
              <a:prstGeom prst="rect">
                <a:avLst/>
              </a:prstGeom>
              <a:blipFill>
                <a:blip r:embed="rId3"/>
                <a:stretch>
                  <a:fillRect l="-579"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573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57300"/>
                <a:ext cx="8839200" cy="5143500"/>
              </a:xfrm>
              <a:prstGeom prst="rect">
                <a:avLst/>
              </a:prstGeom>
              <a:blipFill>
                <a:blip r:embed="rId2"/>
                <a:stretch>
                  <a:fillRect l="-575" t="-491"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𝑅</m:t>
                        </m:r>
                      </m:e>
                      <m:sub>
                        <m:r>
                          <a:rPr lang="en-US" sz="2400" b="0" i="1" kern="0" smtClean="0">
                            <a:latin typeface="Cambria Math" panose="02040503050406030204" pitchFamily="18" charset="0"/>
                          </a:rPr>
                          <m:t>𝑞</m:t>
                        </m:r>
                      </m:sub>
                    </m:sSub>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524000"/>
                <a:ext cx="8534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=3329</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Kyber</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23</m:t>
                        </m:r>
                      </m:sup>
                    </m:sSup>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a:solidFill>
                          <a:schemeClr val="tx1"/>
                        </a:solidFill>
                        <a:latin typeface="Cambria Math" panose="02040503050406030204" pitchFamily="18" charset="0"/>
                        <a:cs typeface="Calibri" panose="020F0502020204030204" pitchFamily="34" charset="0"/>
                        <a:sym typeface="Arial"/>
                      </a:rPr>
                      <m:t>+1</m:t>
                    </m:r>
                    <m:r>
                      <a:rPr lang="en-US" sz="2000" b="0" i="1" smtClean="0">
                        <a:solidFill>
                          <a:schemeClr val="tx1"/>
                        </a:solidFill>
                        <a:latin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Dilithium</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524000"/>
                <a:ext cx="8534400" cy="4724400"/>
              </a:xfrm>
              <a:prstGeom prst="rect">
                <a:avLst/>
              </a:prstGeom>
              <a:blipFill>
                <a:blip r:embed="rId2"/>
                <a:stretch>
                  <a:fillRect l="-1637" t="-1609" r="-2083" b="-10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6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19600"/>
              </a:xfrm>
              <a:prstGeom prst="rect">
                <a:avLst/>
              </a:prstGeom>
              <a:blipFill>
                <a:blip r:embed="rId2"/>
                <a:stretch>
                  <a:fillRect l="-1637"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524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0772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077200" cy="4495800"/>
              </a:xfrm>
              <a:prstGeom prst="rect">
                <a:avLst/>
              </a:prstGeom>
              <a:blipFill>
                <a:blip r:embed="rId2"/>
                <a:stretch>
                  <a:fillRect l="-1570" t="-1690" r="-12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131100048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043879920"/>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74561</TotalTime>
  <Words>16334</Words>
  <Application>Microsoft Macintosh PowerPoint</Application>
  <PresentationFormat>Letter Paper (8.5x11 in)</PresentationFormat>
  <Paragraphs>1662</Paragraphs>
  <Slides>123</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123</vt:i4>
      </vt:variant>
    </vt:vector>
  </HeadingPairs>
  <TitlesOfParts>
    <vt:vector size="136"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4542</cp:revision>
  <cp:lastPrinted>2024-07-10T20:18:11Z</cp:lastPrinted>
  <dcterms:created xsi:type="dcterms:W3CDTF">2013-04-22T16:10:14Z</dcterms:created>
  <dcterms:modified xsi:type="dcterms:W3CDTF">2024-07-12T14:26:22Z</dcterms:modified>
</cp:coreProperties>
</file>